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0"/>
  </p:notesMasterIdLst>
  <p:sldIdLst>
    <p:sldId id="258" r:id="rId2"/>
    <p:sldId id="260" r:id="rId3"/>
    <p:sldId id="261" r:id="rId4"/>
    <p:sldId id="262" r:id="rId5"/>
    <p:sldId id="274" r:id="rId6"/>
    <p:sldId id="275" r:id="rId7"/>
    <p:sldId id="288" r:id="rId8"/>
    <p:sldId id="276" r:id="rId9"/>
    <p:sldId id="264" r:id="rId10"/>
    <p:sldId id="265" r:id="rId11"/>
    <p:sldId id="266" r:id="rId12"/>
    <p:sldId id="267" r:id="rId13"/>
    <p:sldId id="284" r:id="rId14"/>
    <p:sldId id="280" r:id="rId15"/>
    <p:sldId id="285" r:id="rId16"/>
    <p:sldId id="268" r:id="rId17"/>
    <p:sldId id="283" r:id="rId18"/>
    <p:sldId id="281" r:id="rId19"/>
    <p:sldId id="271" r:id="rId20"/>
    <p:sldId id="273" r:id="rId21"/>
    <p:sldId id="272" r:id="rId22"/>
    <p:sldId id="286" r:id="rId23"/>
    <p:sldId id="270" r:id="rId24"/>
    <p:sldId id="277" r:id="rId25"/>
    <p:sldId id="278" r:id="rId26"/>
    <p:sldId id="279" r:id="rId27"/>
    <p:sldId id="282" r:id="rId28"/>
    <p:sldId id="259" r:id="rId29"/>
  </p:sldIdLst>
  <p:sldSz cx="9144000" cy="5143500" type="screen16x9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DCD"/>
    <a:srgbClr val="C00000"/>
    <a:srgbClr val="000000"/>
    <a:srgbClr val="E98C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748" autoAdjust="0"/>
    <p:restoredTop sz="89082" autoAdjust="0"/>
  </p:normalViewPr>
  <p:slideViewPr>
    <p:cSldViewPr snapToGrid="0" snapToObjects="1" showGuides="1">
      <p:cViewPr varScale="1">
        <p:scale>
          <a:sx n="154" d="100"/>
          <a:sy n="154" d="100"/>
        </p:scale>
        <p:origin x="552" y="13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EEC2B6-86D3-4D9F-A8F6-E4F5C06381F6}" type="datetimeFigureOut">
              <a:rPr lang="en-US" smtClean="0"/>
              <a:t>5/17/2019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0F17E4-2B4D-4428-9E25-E07F235B50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1928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F17E4-2B4D-4428-9E25-E07F235B505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4042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Note that agglomerative clustering is good at identifying small clusters. Divisive hierarchical clustering is good at identifying large clusters.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F17E4-2B4D-4428-9E25-E07F235B505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8282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F17E4-2B4D-4428-9E25-E07F235B505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7073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DBSCAN-Density-based</a:t>
            </a:r>
            <a:r>
              <a:rPr lang="en-US" baseline="0" dirty="0" smtClean="0"/>
              <a:t> spatial clustering of applications with noise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F17E4-2B4D-4428-9E25-E07F235B505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5100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F17E4-2B4D-4428-9E25-E07F235B505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5244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top</a:t>
            </a:r>
            <a:r>
              <a:rPr lang="en-US" baseline="0" dirty="0" smtClean="0"/>
              <a:t> donor g</a:t>
            </a:r>
            <a:r>
              <a:rPr lang="en-US" dirty="0" smtClean="0"/>
              <a:t>roup represented about</a:t>
            </a:r>
            <a:r>
              <a:rPr lang="en-US" baseline="0" dirty="0" smtClean="0"/>
              <a:t> 0.6% of all eligible donors…accounted for 75% of dollars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F17E4-2B4D-4428-9E25-E07F235B505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2757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F17E4-2B4D-4428-9E25-E07F235B505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9131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F17E4-2B4D-4428-9E25-E07F235B505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0974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F17E4-2B4D-4428-9E25-E07F235B505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2050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First, provide some information</a:t>
            </a:r>
            <a:r>
              <a:rPr lang="en-US" baseline="0" dirty="0" smtClean="0"/>
              <a:t> about my background, then lay the foundation for talking about UL, and finally discuss</a:t>
            </a:r>
          </a:p>
          <a:p>
            <a:r>
              <a:rPr lang="en-US" baseline="0" dirty="0" smtClean="0"/>
              <a:t>How we’ve used it at WFAA to cluster our large donors, and why that group is so important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F17E4-2B4D-4428-9E25-E07F235B505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5027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F17E4-2B4D-4428-9E25-E07F235B505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9940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F17E4-2B4D-4428-9E25-E07F235B505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6750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F17E4-2B4D-4428-9E25-E07F235B505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3992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F17E4-2B4D-4428-9E25-E07F235B505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0676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F17E4-2B4D-4428-9E25-E07F235B505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2929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DBSCAN-Density-based</a:t>
            </a:r>
            <a:r>
              <a:rPr lang="en-US" baseline="0" dirty="0" smtClean="0"/>
              <a:t> spatial clustering of applications with noise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F17E4-2B4D-4428-9E25-E07F235B505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2137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F17E4-2B4D-4428-9E25-E07F235B505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1940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rgbClr val="E98C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6665" y="3325091"/>
            <a:ext cx="8483140" cy="1402188"/>
          </a:xfrm>
        </p:spPr>
        <p:txBody>
          <a:bodyPr anchor="b"/>
          <a:lstStyle>
            <a:lvl1pPr algn="l" fontAlgn="t">
              <a:defRPr sz="4500" b="1" i="0" cap="all"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6665" y="2874016"/>
            <a:ext cx="8483140" cy="451075"/>
          </a:xfrm>
        </p:spPr>
        <p:txBody>
          <a:bodyPr>
            <a:normAutofit/>
          </a:bodyPr>
          <a:lstStyle>
            <a:lvl1pPr marL="0" indent="0" algn="l" fontAlgn="b">
              <a:buNone/>
              <a:defRPr sz="2000" baseline="0">
                <a:solidFill>
                  <a:srgbClr val="55565A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8415A25-5F20-E044-89A5-AF4F640FC16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9507" y="163276"/>
            <a:ext cx="3524596" cy="961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4590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solidFill>
                  <a:srgbClr val="4F5054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rgbClr val="E98C22"/>
              </a:buClr>
              <a:defRPr baseline="0">
                <a:solidFill>
                  <a:srgbClr val="55565A"/>
                </a:solidFill>
              </a:defRPr>
            </a:lvl1pPr>
            <a:lvl2pPr>
              <a:buClr>
                <a:srgbClr val="955403"/>
              </a:buClr>
              <a:defRPr baseline="0">
                <a:solidFill>
                  <a:srgbClr val="55565A"/>
                </a:solidFill>
              </a:defRPr>
            </a:lvl2pPr>
            <a:lvl3pPr>
              <a:buClr>
                <a:srgbClr val="955403"/>
              </a:buClr>
              <a:defRPr baseline="0">
                <a:solidFill>
                  <a:srgbClr val="55565A"/>
                </a:solidFill>
              </a:defRPr>
            </a:lvl3pPr>
            <a:lvl4pPr>
              <a:buClr>
                <a:srgbClr val="955403"/>
              </a:buClr>
              <a:defRPr baseline="0">
                <a:solidFill>
                  <a:srgbClr val="55565A"/>
                </a:solidFill>
              </a:defRPr>
            </a:lvl4pPr>
            <a:lvl5pPr>
              <a:buClr>
                <a:srgbClr val="955403"/>
              </a:buClr>
              <a:defRPr baseline="0">
                <a:solidFill>
                  <a:srgbClr val="55565A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51921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44550188-3426-C849-BDCA-DF6CEEB626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2262" y="249390"/>
            <a:ext cx="3757353" cy="60974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2509" y="3246355"/>
            <a:ext cx="8487295" cy="1445701"/>
          </a:xfrm>
        </p:spPr>
        <p:txBody>
          <a:bodyPr anchor="b"/>
          <a:lstStyle>
            <a:lvl1pPr>
              <a:defRPr sz="4500" b="1" i="0" cap="all" baseline="0">
                <a:solidFill>
                  <a:srgbClr val="B16815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0822" y="2867894"/>
            <a:ext cx="8478981" cy="378462"/>
          </a:xfrm>
        </p:spPr>
        <p:txBody>
          <a:bodyPr>
            <a:normAutofit/>
          </a:bodyPr>
          <a:lstStyle>
            <a:lvl1pPr marL="0" indent="0">
              <a:buNone/>
              <a:defRPr sz="2000" baseline="0">
                <a:solidFill>
                  <a:srgbClr val="55565A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C34F249-827B-FA4A-9428-17ACC95CC57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791815" y="330520"/>
            <a:ext cx="1027988" cy="345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2122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29783" y="1268016"/>
            <a:ext cx="4250529" cy="336470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80312" y="1268016"/>
            <a:ext cx="4233904" cy="336470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71859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12322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29784" y="273844"/>
            <a:ext cx="8484432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9784" y="1283006"/>
            <a:ext cx="8484432" cy="35588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26990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6" r:id="rId5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 baseline="0">
          <a:solidFill>
            <a:srgbClr val="55565A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Clr>
          <a:srgbClr val="E98C22"/>
        </a:buClr>
        <a:buFont typeface="Arial" panose="020B0604020202020204" pitchFamily="34" charset="0"/>
        <a:buChar char="•"/>
        <a:defRPr sz="2100" kern="1200" baseline="0">
          <a:solidFill>
            <a:srgbClr val="55565A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Clr>
          <a:srgbClr val="955403"/>
        </a:buClr>
        <a:buFont typeface="Arial" panose="020B0604020202020204" pitchFamily="34" charset="0"/>
        <a:buChar char="•"/>
        <a:defRPr sz="1800" kern="1200" baseline="0">
          <a:solidFill>
            <a:srgbClr val="55565A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Clr>
          <a:srgbClr val="955403"/>
        </a:buClr>
        <a:buFont typeface="Arial" panose="020B0604020202020204" pitchFamily="34" charset="0"/>
        <a:buChar char="•"/>
        <a:defRPr sz="1500" kern="1200" baseline="0">
          <a:solidFill>
            <a:srgbClr val="55565A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Clr>
          <a:srgbClr val="955403"/>
        </a:buClr>
        <a:buFont typeface="Arial" panose="020B0604020202020204" pitchFamily="34" charset="0"/>
        <a:buChar char="•"/>
        <a:defRPr sz="1350" kern="1200" baseline="0">
          <a:solidFill>
            <a:srgbClr val="55565A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Clr>
          <a:srgbClr val="955403"/>
        </a:buClr>
        <a:buFont typeface="Arial" panose="020B0604020202020204" pitchFamily="34" charset="0"/>
        <a:buChar char="•"/>
        <a:defRPr sz="1350" kern="1200" baseline="0">
          <a:solidFill>
            <a:srgbClr val="55565A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uc-r.github.io/hc_clustering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sthda.com/english/wiki/wiki.php?id_contents=7940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4A6A85-5CE6-544F-9614-E28E716BA34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Generating Insights from Clustering Large Donors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CDF968-3FE8-3F4B-AC55-7A5C7A581E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6665" y="2320006"/>
            <a:ext cx="8483140" cy="1125997"/>
          </a:xfrm>
        </p:spPr>
        <p:txBody>
          <a:bodyPr>
            <a:normAutofit/>
          </a:bodyPr>
          <a:lstStyle/>
          <a:p>
            <a:r>
              <a:rPr lang="en-US" sz="2200" dirty="0"/>
              <a:t>Brad Stieber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Data Analyst, Wisconsin Foundation and Alumni Association</a:t>
            </a:r>
            <a:br>
              <a:rPr lang="en-US" dirty="0"/>
            </a:br>
            <a:r>
              <a:rPr lang="en-US" u="sng" dirty="0" smtClean="0"/>
              <a:t>Brad.Stieber@supportuw.org</a:t>
            </a:r>
            <a:r>
              <a:rPr lang="en-US" dirty="0" smtClean="0"/>
              <a:t> </a:t>
            </a:r>
            <a:r>
              <a:rPr lang="en-US" sz="2400" dirty="0" smtClean="0"/>
              <a:t>|</a:t>
            </a:r>
            <a:r>
              <a:rPr lang="en-US" dirty="0" smtClean="0"/>
              <a:t> </a:t>
            </a:r>
            <a:r>
              <a:rPr lang="en-US" u="sng" dirty="0" smtClean="0"/>
              <a:t>bgstieber.github.io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3706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UL: Right and Wrong Times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You don’t need to predict a target variable</a:t>
            </a:r>
          </a:p>
          <a:p>
            <a:pPr lvl="1"/>
            <a:r>
              <a:rPr lang="en-US" dirty="0" smtClean="0"/>
              <a:t>UL still works for exploratory analysis if you have a target variable</a:t>
            </a:r>
          </a:p>
          <a:p>
            <a:r>
              <a:rPr lang="en-US" dirty="0" smtClean="0"/>
              <a:t>You expect some latent </a:t>
            </a:r>
            <a:r>
              <a:rPr lang="en-US" dirty="0" smtClean="0"/>
              <a:t>groups/hierarchy </a:t>
            </a:r>
            <a:r>
              <a:rPr lang="en-US" dirty="0" smtClean="0"/>
              <a:t>in your data</a:t>
            </a:r>
          </a:p>
          <a:p>
            <a:r>
              <a:rPr lang="en-US" dirty="0" smtClean="0"/>
              <a:t>You’re okay with being unable to generate cluster assignments on a new data set (sometimes)</a:t>
            </a:r>
          </a:p>
          <a:p>
            <a:r>
              <a:rPr lang="en-US" dirty="0" smtClean="0"/>
              <a:t>Your data is mainly consists of numeric variables</a:t>
            </a:r>
          </a:p>
          <a:p>
            <a:r>
              <a:rPr lang="en-US" dirty="0" smtClean="0"/>
              <a:t>You have a lot of data, some redundant features, and want to reduce the number of columns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1305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Three UL Techniques You Should Know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K-Means</a:t>
            </a:r>
          </a:p>
          <a:p>
            <a:r>
              <a:rPr lang="en-US" dirty="0" smtClean="0"/>
              <a:t>Hierarchical Clustering</a:t>
            </a:r>
          </a:p>
          <a:p>
            <a:r>
              <a:rPr lang="en-US" dirty="0" smtClean="0"/>
              <a:t>DBSCAN</a:t>
            </a:r>
          </a:p>
          <a:p>
            <a:endParaRPr lang="en-US" dirty="0"/>
          </a:p>
          <a:p>
            <a:r>
              <a:rPr lang="en-US" dirty="0" smtClean="0"/>
              <a:t>Bonus: Dimensionality Reduction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5213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784" y="258128"/>
            <a:ext cx="8484432" cy="994172"/>
          </a:xfrm>
        </p:spPr>
        <p:txBody>
          <a:bodyPr/>
          <a:lstStyle/>
          <a:p>
            <a:r>
              <a:rPr lang="en-US" dirty="0" smtClean="0"/>
              <a:t>K-Means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“Hello, world” of clustering algorithms</a:t>
            </a:r>
          </a:p>
          <a:p>
            <a:r>
              <a:rPr lang="en-US" dirty="0" smtClean="0"/>
              <a:t>Simple, effective, and intuitive</a:t>
            </a:r>
          </a:p>
          <a:p>
            <a:r>
              <a:rPr lang="en-US" dirty="0" smtClean="0"/>
              <a:t>Need to specify number of clusters, many methods for determining optimal number of clusters, but depends on context</a:t>
            </a:r>
          </a:p>
          <a:p>
            <a:r>
              <a:rPr lang="en-US" dirty="0" smtClean="0"/>
              <a:t>Scale your data!</a:t>
            </a:r>
          </a:p>
          <a:p>
            <a:r>
              <a:rPr lang="en-US" dirty="0" smtClean="0"/>
              <a:t>Be prepared to interpret the results</a:t>
            </a:r>
          </a:p>
          <a:p>
            <a:r>
              <a:rPr lang="en-US" dirty="0" smtClean="0"/>
              <a:t>Implementations in R, Python, and even Tableau</a:t>
            </a:r>
          </a:p>
        </p:txBody>
      </p:sp>
    </p:spTree>
    <p:extLst>
      <p:ext uri="{BB962C8B-B14F-4D97-AF65-F5344CB8AC3E}">
        <p14:creationId xmlns:p14="http://schemas.microsoft.com/office/powerpoint/2010/main" val="2554314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K-Means Example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269778"/>
            <a:ext cx="4114800" cy="294370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784" y="1268016"/>
            <a:ext cx="4114800" cy="2943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605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Hierarchical Clustering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Control of how high or low you go on </a:t>
            </a:r>
            <a:r>
              <a:rPr lang="en-US" dirty="0"/>
              <a:t>a</a:t>
            </a:r>
            <a:r>
              <a:rPr lang="en-US" dirty="0" smtClean="0"/>
              <a:t> hierarchy</a:t>
            </a:r>
          </a:p>
          <a:p>
            <a:pPr lvl="1"/>
            <a:r>
              <a:rPr lang="en-US" dirty="0" smtClean="0"/>
              <a:t>Does your data have a latent hierarchical structure?</a:t>
            </a:r>
          </a:p>
          <a:p>
            <a:r>
              <a:rPr lang="en-US" dirty="0" smtClean="0"/>
              <a:t>Learn to interpret and explore a </a:t>
            </a:r>
            <a:r>
              <a:rPr lang="en-US" dirty="0" err="1" smtClean="0"/>
              <a:t>dendrogram</a:t>
            </a:r>
            <a:endParaRPr lang="en-US" dirty="0" smtClean="0"/>
          </a:p>
          <a:p>
            <a:r>
              <a:rPr lang="en-US" dirty="0" smtClean="0"/>
              <a:t>More flexible than K-Means, but harder to generate predictions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704029" y="1268016"/>
            <a:ext cx="4439971" cy="216835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051857" y="3751621"/>
            <a:ext cx="2762359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4"/>
              </a:rPr>
              <a:t>https://uc-r.github.io/hc_clustering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8066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784" y="-116988"/>
            <a:ext cx="8484432" cy="994172"/>
          </a:xfrm>
        </p:spPr>
        <p:txBody>
          <a:bodyPr/>
          <a:lstStyle/>
          <a:p>
            <a:r>
              <a:rPr lang="en-US" dirty="0" smtClean="0"/>
              <a:t>Hierarchical Clustering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3825" y="4683793"/>
            <a:ext cx="8484432" cy="3760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200" dirty="0" smtClean="0"/>
              <a:t>Clustering wholesale customers using </a:t>
            </a:r>
            <a:r>
              <a:rPr lang="en-US" sz="1200" dirty="0" err="1" smtClean="0">
                <a:latin typeface="Consolas" panose="020B0609020204030204" pitchFamily="49" charset="0"/>
              </a:rPr>
              <a:t>factoextra</a:t>
            </a:r>
            <a:r>
              <a:rPr lang="en-US" sz="1200" dirty="0" smtClean="0"/>
              <a:t> R package</a:t>
            </a:r>
            <a:endParaRPr lang="en-US" sz="12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25" y="799941"/>
            <a:ext cx="4297680" cy="2836469"/>
          </a:xfrm>
          <a:prstGeom prst="rect">
            <a:avLst/>
          </a:prstGeom>
        </p:spPr>
      </p:pic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4813224"/>
              </p:ext>
            </p:extLst>
          </p:nvPr>
        </p:nvGraphicFramePr>
        <p:xfrm>
          <a:off x="329784" y="3705759"/>
          <a:ext cx="3810000" cy="908685"/>
        </p:xfrm>
        <a:graphic>
          <a:graphicData uri="http://schemas.openxmlformats.org/drawingml/2006/table">
            <a:tbl>
              <a:tblPr firstRow="1">
                <a:tableStyleId>{B301B821-A1FF-4177-AEE7-76D212191A09}</a:tableStyleId>
              </a:tblPr>
              <a:tblGrid>
                <a:gridCol w="495300">
                  <a:extLst>
                    <a:ext uri="{9D8B030D-6E8A-4147-A177-3AD203B41FA5}">
                      <a16:colId xmlns:a16="http://schemas.microsoft.com/office/drawing/2014/main" val="809955547"/>
                    </a:ext>
                  </a:extLst>
                </a:gridCol>
                <a:gridCol w="431800">
                  <a:extLst>
                    <a:ext uri="{9D8B030D-6E8A-4147-A177-3AD203B41FA5}">
                      <a16:colId xmlns:a16="http://schemas.microsoft.com/office/drawing/2014/main" val="3622636704"/>
                    </a:ext>
                  </a:extLst>
                </a:gridCol>
                <a:gridCol w="361950">
                  <a:extLst>
                    <a:ext uri="{9D8B030D-6E8A-4147-A177-3AD203B41FA5}">
                      <a16:colId xmlns:a16="http://schemas.microsoft.com/office/drawing/2014/main" val="3054162513"/>
                    </a:ext>
                  </a:extLst>
                </a:gridCol>
                <a:gridCol w="298450">
                  <a:extLst>
                    <a:ext uri="{9D8B030D-6E8A-4147-A177-3AD203B41FA5}">
                      <a16:colId xmlns:a16="http://schemas.microsoft.com/office/drawing/2014/main" val="2698518151"/>
                    </a:ext>
                  </a:extLst>
                </a:gridCol>
                <a:gridCol w="482600">
                  <a:extLst>
                    <a:ext uri="{9D8B030D-6E8A-4147-A177-3AD203B41FA5}">
                      <a16:colId xmlns:a16="http://schemas.microsoft.com/office/drawing/2014/main" val="513594478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1790728019"/>
                    </a:ext>
                  </a:extLst>
                </a:gridCol>
                <a:gridCol w="1022350">
                  <a:extLst>
                    <a:ext uri="{9D8B030D-6E8A-4147-A177-3AD203B41FA5}">
                      <a16:colId xmlns:a16="http://schemas.microsoft.com/office/drawing/2014/main" val="2319330201"/>
                    </a:ext>
                  </a:extLst>
                </a:gridCol>
                <a:gridCol w="298450">
                  <a:extLst>
                    <a:ext uri="{9D8B030D-6E8A-4147-A177-3AD203B41FA5}">
                      <a16:colId xmlns:a16="http://schemas.microsoft.com/office/drawing/2014/main" val="2210370090"/>
                    </a:ext>
                  </a:extLst>
                </a:gridCol>
              </a:tblGrid>
              <a:tr h="113468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Channel</a:t>
                      </a:r>
                      <a:endParaRPr lang="en-US" sz="9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Region</a:t>
                      </a:r>
                      <a:endParaRPr lang="en-US" sz="9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Fresh</a:t>
                      </a:r>
                      <a:endParaRPr lang="en-US" sz="9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Milk</a:t>
                      </a:r>
                      <a:endParaRPr lang="en-US" sz="9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Grocery</a:t>
                      </a:r>
                      <a:endParaRPr lang="en-US" sz="9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Frozen</a:t>
                      </a:r>
                      <a:endParaRPr lang="en-US" sz="9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 err="1">
                          <a:effectLst/>
                        </a:rPr>
                        <a:t>Detergents_Paper</a:t>
                      </a:r>
                      <a:endParaRPr lang="en-US" sz="9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 smtClean="0">
                          <a:effectLst/>
                        </a:rPr>
                        <a:t>Deli</a:t>
                      </a:r>
                      <a:endParaRPr lang="en-US" sz="9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83168071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2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3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12669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9656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7561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214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2674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1338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15558386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2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3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7057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9810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9568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1762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3293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1776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27344511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2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3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6353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8808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7684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2405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3516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7844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766987422"/>
                  </a:ext>
                </a:extLst>
              </a:tr>
              <a:tr h="190500">
                <a:tc gridSpan="8"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….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945879253"/>
                  </a:ext>
                </a:extLst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4760" y="799941"/>
            <a:ext cx="3886200" cy="3989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423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DBSCAN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More advanced than K-Means or hierarchical clustering</a:t>
            </a:r>
          </a:p>
          <a:p>
            <a:r>
              <a:rPr lang="en-US" dirty="0" smtClean="0"/>
              <a:t>Useful in outlier detection and is flexible with cluster shape</a:t>
            </a:r>
          </a:p>
          <a:p>
            <a:r>
              <a:rPr lang="en-US" dirty="0"/>
              <a:t>DBSCAN is “region-based”, trying to identify neighborhoods of densely packed data </a:t>
            </a:r>
            <a:r>
              <a:rPr lang="en-US" dirty="0" smtClean="0"/>
              <a:t>points</a:t>
            </a:r>
          </a:p>
          <a:p>
            <a:r>
              <a:rPr lang="en-US" dirty="0" smtClean="0"/>
              <a:t>Don’t specify number of clusters, but need to specify </a:t>
            </a:r>
            <a:r>
              <a:rPr lang="en-US" b="1" dirty="0" smtClean="0"/>
              <a:t>epsilon (radius) </a:t>
            </a:r>
            <a:r>
              <a:rPr lang="en-US" dirty="0" smtClean="0"/>
              <a:t>and </a:t>
            </a:r>
            <a:r>
              <a:rPr lang="en-US" b="1" dirty="0" smtClean="0"/>
              <a:t>minimum points (number of neighbors to be a core point)</a:t>
            </a:r>
          </a:p>
          <a:p>
            <a:r>
              <a:rPr lang="en-US" dirty="0" smtClean="0"/>
              <a:t>Implementations in R and Python, many tutorials to get started</a:t>
            </a:r>
          </a:p>
        </p:txBody>
      </p:sp>
    </p:spTree>
    <p:extLst>
      <p:ext uri="{BB962C8B-B14F-4D97-AF65-F5344CB8AC3E}">
        <p14:creationId xmlns:p14="http://schemas.microsoft.com/office/powerpoint/2010/main" val="1783629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DBSCAN Example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784" y="1165856"/>
            <a:ext cx="3259809" cy="3020672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3696829" y="2552648"/>
            <a:ext cx="1670050" cy="247088"/>
          </a:xfrm>
          <a:prstGeom prst="rightArrow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2661" t="4219" r="5829" b="1896"/>
          <a:stretch/>
        </p:blipFill>
        <p:spPr>
          <a:xfrm>
            <a:off x="5474116" y="1101748"/>
            <a:ext cx="3489961" cy="331785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40080" y="4419600"/>
            <a:ext cx="545592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hlinkClick r:id="rId4"/>
              </a:rPr>
              <a:t>http://www.sthda.com/english/wiki/wiki.php?id_contents=7940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885589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Bonus: Dimensionality Reduction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Large number of data features (columns) makes standard data exploration hard</a:t>
            </a:r>
          </a:p>
          <a:p>
            <a:r>
              <a:rPr lang="en-US" dirty="0" smtClean="0"/>
              <a:t>Redundancy or correlation between variables will affect machine learning algorithms</a:t>
            </a:r>
          </a:p>
          <a:p>
            <a:r>
              <a:rPr lang="en-US" dirty="0" smtClean="0"/>
              <a:t>Helpful for unstructured data (sparse feature space)</a:t>
            </a:r>
            <a:endParaRPr lang="en-US" dirty="0"/>
          </a:p>
          <a:p>
            <a:r>
              <a:rPr lang="en-US" dirty="0" smtClean="0"/>
              <a:t>Techniques</a:t>
            </a:r>
          </a:p>
          <a:p>
            <a:pPr lvl="1"/>
            <a:r>
              <a:rPr lang="en-US" dirty="0" smtClean="0"/>
              <a:t>Principal Component Analysis (“hello, world” of dimensionality reduction)</a:t>
            </a:r>
          </a:p>
          <a:p>
            <a:pPr lvl="1"/>
            <a:r>
              <a:rPr lang="en-US" dirty="0" smtClean="0"/>
              <a:t>t-SNE (more advanced algorithm, lots of cool examples on the web)</a:t>
            </a:r>
          </a:p>
          <a:p>
            <a:pPr lvl="1"/>
            <a:r>
              <a:rPr lang="en-US" dirty="0" smtClean="0"/>
              <a:t>LASSO (for regression tasks)</a:t>
            </a:r>
          </a:p>
          <a:p>
            <a:pPr lvl="1"/>
            <a:r>
              <a:rPr lang="en-US" dirty="0" smtClean="0"/>
              <a:t>By document word2vec summaries</a:t>
            </a:r>
          </a:p>
        </p:txBody>
      </p:sp>
    </p:spTree>
    <p:extLst>
      <p:ext uri="{BB962C8B-B14F-4D97-AF65-F5344CB8AC3E}">
        <p14:creationId xmlns:p14="http://schemas.microsoft.com/office/powerpoint/2010/main" val="3530676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from WFAA – Setup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Analytics FAQ</a:t>
            </a:r>
          </a:p>
          <a:p>
            <a:pPr lvl="1"/>
            <a:r>
              <a:rPr lang="en-US" dirty="0" smtClean="0"/>
              <a:t>What other donors looks like X? Pathways?</a:t>
            </a:r>
          </a:p>
          <a:p>
            <a:r>
              <a:rPr lang="en-US" dirty="0" smtClean="0"/>
              <a:t>Exploratory analysis on trajectories for large donor society</a:t>
            </a:r>
          </a:p>
          <a:p>
            <a:r>
              <a:rPr lang="en-US" dirty="0" smtClean="0"/>
              <a:t>What else can we learn about these donors?</a:t>
            </a:r>
          </a:p>
          <a:p>
            <a:r>
              <a:rPr lang="en-US" dirty="0" smtClean="0"/>
              <a:t>Nothing to predict, what can we do?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4728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this Talk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Background</a:t>
            </a:r>
          </a:p>
          <a:p>
            <a:r>
              <a:rPr lang="en-US" dirty="0" smtClean="0"/>
              <a:t>Large Donor Disruption</a:t>
            </a:r>
          </a:p>
          <a:p>
            <a:r>
              <a:rPr lang="en-US" dirty="0" smtClean="0"/>
              <a:t>What is Unsupervised Learning</a:t>
            </a:r>
          </a:p>
          <a:p>
            <a:r>
              <a:rPr lang="en-US" dirty="0" smtClean="0"/>
              <a:t>Three Clustering Algorithms</a:t>
            </a:r>
          </a:p>
          <a:p>
            <a:r>
              <a:rPr lang="en-US" dirty="0" smtClean="0"/>
              <a:t>An Example from WFAA</a:t>
            </a:r>
          </a:p>
          <a:p>
            <a:r>
              <a:rPr lang="en-US" dirty="0" smtClean="0"/>
              <a:t>Wrapping Up</a:t>
            </a:r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373081" y="833135"/>
            <a:ext cx="4770919" cy="4044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324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from WFAA – Data/Methods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r>
              <a:rPr lang="en-US" sz="1800" dirty="0"/>
              <a:t>1,150 Households with at least $250K in new gifts and new </a:t>
            </a:r>
            <a:r>
              <a:rPr lang="en-US" sz="1800" dirty="0" smtClean="0"/>
              <a:t>pledges</a:t>
            </a:r>
          </a:p>
          <a:p>
            <a:pPr lvl="1"/>
            <a:r>
              <a:rPr lang="en-US" sz="1600" dirty="0" smtClean="0"/>
              <a:t>Giving </a:t>
            </a:r>
            <a:r>
              <a:rPr lang="en-US" sz="1600" dirty="0"/>
              <a:t>is adjusted for inflation (2016 </a:t>
            </a:r>
            <a:r>
              <a:rPr lang="en-US" sz="1600" dirty="0" smtClean="0"/>
              <a:t>$)</a:t>
            </a:r>
            <a:endParaRPr lang="en-US" sz="1600" dirty="0"/>
          </a:p>
          <a:p>
            <a:r>
              <a:rPr lang="en-US" sz="1800" dirty="0" smtClean="0"/>
              <a:t>At </a:t>
            </a:r>
            <a:r>
              <a:rPr lang="en-US" sz="1800" dirty="0"/>
              <a:t>least one member of household must have valid birth </a:t>
            </a:r>
            <a:r>
              <a:rPr lang="en-US" sz="1800" dirty="0" smtClean="0"/>
              <a:t>year</a:t>
            </a:r>
            <a:endParaRPr lang="en-US" sz="1800" dirty="0"/>
          </a:p>
          <a:p>
            <a:r>
              <a:rPr lang="en-US" sz="1800" dirty="0"/>
              <a:t>At least one member of household must be living, or if all members are deceased, at least one member must have valid death </a:t>
            </a:r>
            <a:r>
              <a:rPr lang="en-US" sz="1800" dirty="0" smtClean="0"/>
              <a:t>year</a:t>
            </a:r>
            <a:endParaRPr lang="en-US" sz="1800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1200" dirty="0"/>
              <a:t>Lifetime giving</a:t>
            </a:r>
          </a:p>
          <a:p>
            <a:pPr marL="0" indent="0">
              <a:buNone/>
            </a:pPr>
            <a:r>
              <a:rPr lang="en-US" sz="1200" dirty="0"/>
              <a:t>First gift amount</a:t>
            </a:r>
          </a:p>
          <a:p>
            <a:pPr marL="0" indent="0">
              <a:buNone/>
            </a:pPr>
            <a:r>
              <a:rPr lang="en-US" sz="1200" dirty="0"/>
              <a:t>Most recent gift amount</a:t>
            </a:r>
          </a:p>
          <a:p>
            <a:pPr marL="0" indent="0">
              <a:buNone/>
            </a:pPr>
            <a:r>
              <a:rPr lang="en-US" sz="1200" dirty="0"/>
              <a:t>Giving in first five years of giving career</a:t>
            </a:r>
          </a:p>
          <a:p>
            <a:pPr marL="0" indent="0">
              <a:buNone/>
            </a:pPr>
            <a:r>
              <a:rPr lang="en-US" sz="1200" dirty="0"/>
              <a:t>Giving in last five years of giving career</a:t>
            </a:r>
          </a:p>
          <a:p>
            <a:pPr marL="0" indent="0">
              <a:buNone/>
            </a:pPr>
            <a:r>
              <a:rPr lang="en-US" sz="1200" dirty="0"/>
              <a:t>Count </a:t>
            </a:r>
            <a:r>
              <a:rPr lang="en-US" sz="1200" dirty="0" smtClean="0"/>
              <a:t>gifts</a:t>
            </a:r>
          </a:p>
          <a:p>
            <a:pPr marL="0" indent="0">
              <a:buNone/>
            </a:pPr>
            <a:r>
              <a:rPr lang="en-US" sz="1200" dirty="0" smtClean="0"/>
              <a:t>Largest </a:t>
            </a:r>
            <a:r>
              <a:rPr lang="en-US" sz="1200" dirty="0"/>
              <a:t>gift</a:t>
            </a:r>
          </a:p>
          <a:p>
            <a:pPr marL="0" indent="0">
              <a:buNone/>
            </a:pPr>
            <a:r>
              <a:rPr lang="en-US" sz="1200" dirty="0"/>
              <a:t>Age at first gift</a:t>
            </a:r>
          </a:p>
          <a:p>
            <a:pPr marL="0" indent="0">
              <a:buNone/>
            </a:pPr>
            <a:r>
              <a:rPr lang="en-US" sz="1200" dirty="0"/>
              <a:t>Age at most recent gift</a:t>
            </a:r>
          </a:p>
          <a:p>
            <a:pPr marL="0" indent="0">
              <a:buNone/>
            </a:pPr>
            <a:r>
              <a:rPr lang="en-US" sz="1200" dirty="0"/>
              <a:t>Age at largest gift</a:t>
            </a:r>
          </a:p>
          <a:p>
            <a:pPr marL="0" indent="0">
              <a:buNone/>
            </a:pPr>
            <a:r>
              <a:rPr lang="en-US" sz="1200" dirty="0"/>
              <a:t>Age at passing $250K threshold</a:t>
            </a:r>
          </a:p>
          <a:p>
            <a:pPr marL="0" indent="0">
              <a:buNone/>
            </a:pPr>
            <a:r>
              <a:rPr lang="en-US" sz="1200" dirty="0"/>
              <a:t>Days between first gift and passing $250K threshold</a:t>
            </a:r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105481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784" y="0"/>
            <a:ext cx="8484432" cy="994172"/>
          </a:xfrm>
        </p:spPr>
        <p:txBody>
          <a:bodyPr/>
          <a:lstStyle/>
          <a:p>
            <a:r>
              <a:rPr lang="en-US" dirty="0" smtClean="0"/>
              <a:t>Example from WFAA – 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604283" y="994172"/>
            <a:ext cx="2443852" cy="394609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 smtClean="0"/>
              <a:t>Used K-Means on scaled data (log almost everything!)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Found four distinct and interpretable clusters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sz="2400" dirty="0" smtClean="0">
                <a:solidFill>
                  <a:srgbClr val="7030A0"/>
                </a:solidFill>
              </a:rPr>
              <a:t>Cluster </a:t>
            </a:r>
            <a:r>
              <a:rPr lang="en-US" sz="2400" dirty="0">
                <a:solidFill>
                  <a:srgbClr val="7030A0"/>
                </a:solidFill>
              </a:rPr>
              <a:t>4: Young Whippersnappers (327)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B050"/>
                </a:solidFill>
              </a:rPr>
              <a:t>Cluster 3: Take the Money and Run (or Walk) (127)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70C0"/>
                </a:solidFill>
              </a:rPr>
              <a:t>Cluster 2: Big Kahuna (217)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FF5D5D"/>
                </a:solidFill>
              </a:rPr>
              <a:t>Cluster 1: Oldie but a Goodie (478)</a:t>
            </a:r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784" y="837389"/>
            <a:ext cx="5897880" cy="4102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122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784" y="0"/>
            <a:ext cx="8484432" cy="994172"/>
          </a:xfrm>
        </p:spPr>
        <p:txBody>
          <a:bodyPr/>
          <a:lstStyle/>
          <a:p>
            <a:r>
              <a:rPr lang="en-US" dirty="0" smtClean="0"/>
              <a:t>Example from WFAA – 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604283" y="994172"/>
            <a:ext cx="2443852" cy="394609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 smtClean="0"/>
              <a:t>Used K-Means on scaled data (log almost everything!)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Found four distinct and interpretable clusters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sz="2400" dirty="0" smtClean="0">
                <a:solidFill>
                  <a:srgbClr val="7030A0"/>
                </a:solidFill>
              </a:rPr>
              <a:t>Cluster </a:t>
            </a:r>
            <a:r>
              <a:rPr lang="en-US" sz="2400" dirty="0">
                <a:solidFill>
                  <a:srgbClr val="7030A0"/>
                </a:solidFill>
              </a:rPr>
              <a:t>4: Young Whippersnappers (327)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B050"/>
                </a:solidFill>
              </a:rPr>
              <a:t>Cluster 3: Take the Money and Run (or Walk) (127)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70C0"/>
                </a:solidFill>
              </a:rPr>
              <a:t>Cluster 2: Big Kahuna (217)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FF5D5D"/>
                </a:solidFill>
              </a:rPr>
              <a:t>Cluster 1: Oldie but a Goodie (478)</a:t>
            </a:r>
          </a:p>
          <a:p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784" y="837389"/>
            <a:ext cx="5897880" cy="4102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025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from WFAA – Implementation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More targeted questions about each of the clusters</a:t>
            </a:r>
          </a:p>
          <a:p>
            <a:r>
              <a:rPr lang="en-US" dirty="0" smtClean="0"/>
              <a:t>Used output from </a:t>
            </a:r>
            <a:r>
              <a:rPr lang="en-US" dirty="0" err="1" smtClean="0">
                <a:latin typeface="Consolas" panose="020B0609020204030204" pitchFamily="49" charset="0"/>
              </a:rPr>
              <a:t>kmeans</a:t>
            </a:r>
            <a:r>
              <a:rPr lang="en-US" dirty="0" smtClean="0"/>
              <a:t> in R to generate paragraph summaries of each cluster</a:t>
            </a:r>
          </a:p>
          <a:p>
            <a:r>
              <a:rPr lang="en-US" dirty="0" smtClean="0"/>
              <a:t>Make development officers more efficient</a:t>
            </a:r>
          </a:p>
          <a:p>
            <a:r>
              <a:rPr lang="en-US" dirty="0" smtClean="0"/>
              <a:t>Can we generalize to the whole?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1333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Wrapping Up – Large Donors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Global trends demonstrate increasing importance of largest donors</a:t>
            </a:r>
          </a:p>
          <a:p>
            <a:r>
              <a:rPr lang="en-US" dirty="0" smtClean="0"/>
              <a:t>We need to learn as much as we can about these donors</a:t>
            </a:r>
            <a:endParaRPr lang="en-US" dirty="0"/>
          </a:p>
          <a:p>
            <a:r>
              <a:rPr lang="en-US" dirty="0" smtClean="0"/>
              <a:t>Be creative in your data analysis</a:t>
            </a:r>
          </a:p>
          <a:p>
            <a:pPr lvl="1"/>
            <a:r>
              <a:rPr lang="en-US" dirty="0" smtClean="0"/>
              <a:t>Existing large donors will probably have the most complete data</a:t>
            </a:r>
          </a:p>
          <a:p>
            <a:pPr lvl="1"/>
            <a:r>
              <a:rPr lang="en-US" dirty="0" smtClean="0"/>
              <a:t>Investigate your own Pareto curve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94578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Wrapping Up – UL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Unsupervised learning gives us multiple methods of exploring this group of large donors</a:t>
            </a:r>
          </a:p>
          <a:p>
            <a:r>
              <a:rPr lang="en-US" dirty="0" smtClean="0"/>
              <a:t>Learning and implementing clustering and dimensionality reduction techniques has never been easier</a:t>
            </a:r>
          </a:p>
          <a:p>
            <a:r>
              <a:rPr lang="en-US" dirty="0" smtClean="0"/>
              <a:t>Most results will rely on interpretation, presenting an opportunity for business buy-in</a:t>
            </a:r>
          </a:p>
        </p:txBody>
      </p:sp>
    </p:spTree>
    <p:extLst>
      <p:ext uri="{BB962C8B-B14F-4D97-AF65-F5344CB8AC3E}">
        <p14:creationId xmlns:p14="http://schemas.microsoft.com/office/powerpoint/2010/main" val="1749157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Wrapping 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Our clustering analysis at WFAA has provided another way to look at large donors</a:t>
            </a:r>
            <a:endParaRPr lang="en-US" dirty="0"/>
          </a:p>
          <a:p>
            <a:r>
              <a:rPr lang="en-US" dirty="0" smtClean="0"/>
              <a:t>Most of the analysis time was spent pulling the data and interpreting the results</a:t>
            </a:r>
          </a:p>
          <a:p>
            <a:r>
              <a:rPr lang="en-US" dirty="0" smtClean="0"/>
              <a:t>Took time and effort to get some traction on the analysis</a:t>
            </a:r>
          </a:p>
          <a:p>
            <a:r>
              <a:rPr lang="en-US" dirty="0" smtClean="0"/>
              <a:t>Future plans to present findings to other groups, and develop more personalized strategies based on the clusters</a:t>
            </a:r>
          </a:p>
        </p:txBody>
      </p:sp>
    </p:spTree>
    <p:extLst>
      <p:ext uri="{BB962C8B-B14F-4D97-AF65-F5344CB8AC3E}">
        <p14:creationId xmlns:p14="http://schemas.microsoft.com/office/powerpoint/2010/main" val="557220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784" y="115956"/>
            <a:ext cx="8484432" cy="994172"/>
          </a:xfrm>
        </p:spPr>
        <p:txBody>
          <a:bodyPr>
            <a:normAutofit/>
          </a:bodyPr>
          <a:lstStyle/>
          <a:p>
            <a:pPr algn="ctr"/>
            <a:r>
              <a:rPr lang="en-US" sz="4400" dirty="0" smtClean="0"/>
              <a:t>Questions</a:t>
            </a:r>
            <a:r>
              <a:rPr lang="en-US" sz="3600" dirty="0" smtClean="0"/>
              <a:t>?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9784" y="3764280"/>
            <a:ext cx="8484432" cy="1188720"/>
          </a:xfrm>
        </p:spPr>
        <p:txBody>
          <a:bodyPr anchor="b">
            <a:normAutofit/>
          </a:bodyPr>
          <a:lstStyle/>
          <a:p>
            <a:pPr marL="0" indent="0" algn="ctr">
              <a:buNone/>
            </a:pPr>
            <a:r>
              <a:rPr lang="en-US" sz="2800" dirty="0"/>
              <a:t>Brad Stieber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Data Analyst, Wisconsin Foundation and Alumni Association</a:t>
            </a:r>
            <a:br>
              <a:rPr lang="en-US" dirty="0"/>
            </a:br>
            <a:r>
              <a:rPr lang="en-US" u="sng" dirty="0"/>
              <a:t>Brad.Stieber@supportuw.org</a:t>
            </a:r>
            <a:r>
              <a:rPr lang="en-US" dirty="0"/>
              <a:t> </a:t>
            </a:r>
            <a:r>
              <a:rPr lang="en-US" sz="2800" dirty="0"/>
              <a:t>|</a:t>
            </a:r>
            <a:r>
              <a:rPr lang="en-US" dirty="0"/>
              <a:t> </a:t>
            </a:r>
            <a:r>
              <a:rPr lang="en-US" u="sng" dirty="0" smtClean="0"/>
              <a:t>bgstieber.github.io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8110" y="1232748"/>
            <a:ext cx="4027780" cy="2341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647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6A3869-359E-3B42-BC55-FED776753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Thank You!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46E71F-25D5-9643-B57A-5AE6296958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300" dirty="0">
                <a:solidFill>
                  <a:srgbClr val="4F5054"/>
                </a:solidFill>
                <a:latin typeface="+mj-lt"/>
                <a:ea typeface="+mj-ea"/>
                <a:cs typeface="+mj-cs"/>
              </a:rPr>
              <a:t>Please complete your session evaluations in the mobile app.  </a:t>
            </a:r>
          </a:p>
        </p:txBody>
      </p:sp>
    </p:spTree>
    <p:extLst>
      <p:ext uri="{BB962C8B-B14F-4D97-AF65-F5344CB8AC3E}">
        <p14:creationId xmlns:p14="http://schemas.microsoft.com/office/powerpoint/2010/main" val="794496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9784" y="1115366"/>
            <a:ext cx="8484432" cy="3558817"/>
          </a:xfrm>
        </p:spPr>
        <p:txBody>
          <a:bodyPr/>
          <a:lstStyle/>
          <a:p>
            <a:r>
              <a:rPr lang="en-US" dirty="0" smtClean="0"/>
              <a:t>Data Scientist with experience in private finance, non-profit, and law enforcement</a:t>
            </a:r>
          </a:p>
          <a:p>
            <a:r>
              <a:rPr lang="en-US" dirty="0" smtClean="0"/>
              <a:t>Passionate about communicating quantitative information effectively</a:t>
            </a:r>
          </a:p>
          <a:p>
            <a:r>
              <a:rPr lang="en-US" dirty="0" smtClean="0"/>
              <a:t>Main tools are R, SQL, and Tableau</a:t>
            </a:r>
          </a:p>
          <a:p>
            <a:r>
              <a:rPr lang="en-US" dirty="0" smtClean="0"/>
              <a:t>Frequently quote Box, Tukey, and Wickham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584538" y="3029691"/>
            <a:ext cx="2131081" cy="187743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Segoe Condensed" panose="020B0606040200020203" pitchFamily="34" charset="0"/>
              </a:rPr>
              <a:t>Tidy datasets are all alike, but every messy dataset is messy in its own way</a:t>
            </a:r>
            <a:r>
              <a:rPr lang="en-US" sz="2000" dirty="0" smtClean="0">
                <a:latin typeface="Segoe Condensed" panose="020B0606040200020203" pitchFamily="34" charset="0"/>
              </a:rPr>
              <a:t>.</a:t>
            </a:r>
          </a:p>
          <a:p>
            <a:pPr algn="ctr"/>
            <a:endParaRPr lang="en-US" sz="2000" dirty="0" smtClean="0">
              <a:latin typeface="Segoe Condensed" panose="020B0606040200020203" pitchFamily="34" charset="0"/>
            </a:endParaRPr>
          </a:p>
          <a:p>
            <a:pPr algn="ctr"/>
            <a:r>
              <a:rPr lang="en-US" sz="1600" dirty="0" smtClean="0">
                <a:solidFill>
                  <a:schemeClr val="bg1">
                    <a:lumMod val="95000"/>
                  </a:schemeClr>
                </a:solidFill>
                <a:latin typeface="Segoe Condensed" panose="020B0606040200020203" pitchFamily="34" charset="0"/>
              </a:rPr>
              <a:t>Hadley Wickham</a:t>
            </a:r>
            <a:endParaRPr lang="en-US" sz="1800" dirty="0">
              <a:solidFill>
                <a:schemeClr val="bg1">
                  <a:lumMod val="95000"/>
                </a:schemeClr>
              </a:solidFill>
              <a:latin typeface="Segoe Condensed" panose="020B0606040200020203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96346" y="3029691"/>
            <a:ext cx="2131081" cy="187743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Segoe Condensed" panose="020B0606040200020203" pitchFamily="34" charset="0"/>
              </a:rPr>
              <a:t>All models are wrong, but some are useful.</a:t>
            </a:r>
          </a:p>
          <a:p>
            <a:pPr algn="ctr"/>
            <a:endParaRPr lang="en-US" sz="2000" dirty="0" smtClean="0">
              <a:latin typeface="Segoe Condensed" panose="020B0606040200020203" pitchFamily="34" charset="0"/>
            </a:endParaRPr>
          </a:p>
          <a:p>
            <a:pPr algn="ctr"/>
            <a:endParaRPr lang="en-US" sz="2000" dirty="0">
              <a:latin typeface="Segoe Condensed" panose="020B0606040200020203" pitchFamily="34" charset="0"/>
            </a:endParaRPr>
          </a:p>
          <a:p>
            <a:pPr algn="ctr"/>
            <a:r>
              <a:rPr lang="en-US" sz="1600" dirty="0" smtClean="0">
                <a:solidFill>
                  <a:schemeClr val="bg1">
                    <a:lumMod val="95000"/>
                  </a:schemeClr>
                </a:solidFill>
                <a:latin typeface="Segoe Condensed" panose="020B0606040200020203" pitchFamily="34" charset="0"/>
              </a:rPr>
              <a:t>George Box</a:t>
            </a:r>
            <a:endParaRPr lang="en-US" sz="1800" dirty="0">
              <a:solidFill>
                <a:schemeClr val="bg1">
                  <a:lumMod val="95000"/>
                </a:schemeClr>
              </a:solidFill>
              <a:latin typeface="Segoe Condensed" panose="020B0606040200020203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503964" y="3029691"/>
            <a:ext cx="2304037" cy="187743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Segoe Condensed" panose="020B0606040200020203" pitchFamily="34" charset="0"/>
              </a:rPr>
              <a:t>The best thing about being a statistician is that you get to play in everyone’s backyard.</a:t>
            </a:r>
          </a:p>
          <a:p>
            <a:pPr algn="ctr"/>
            <a:endParaRPr lang="en-US" sz="2000" dirty="0" smtClean="0">
              <a:latin typeface="Segoe Condensed" panose="020B0606040200020203" pitchFamily="34" charset="0"/>
            </a:endParaRPr>
          </a:p>
          <a:p>
            <a:pPr algn="ctr"/>
            <a:r>
              <a:rPr lang="en-US" sz="1600" dirty="0" smtClean="0">
                <a:solidFill>
                  <a:schemeClr val="bg1">
                    <a:lumMod val="95000"/>
                  </a:schemeClr>
                </a:solidFill>
                <a:latin typeface="Segoe Condensed" panose="020B0606040200020203" pitchFamily="34" charset="0"/>
              </a:rPr>
              <a:t>John Tukey</a:t>
            </a:r>
            <a:endParaRPr lang="en-US" sz="1800" dirty="0">
              <a:solidFill>
                <a:schemeClr val="bg1">
                  <a:lumMod val="95000"/>
                </a:schemeClr>
              </a:solidFill>
              <a:latin typeface="Segoe Condensed" panose="020B0606040200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2025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WFAA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Official </a:t>
            </a:r>
            <a:r>
              <a:rPr lang="en-US" dirty="0"/>
              <a:t>fundraising and gift-receiving organization for the </a:t>
            </a:r>
            <a:r>
              <a:rPr lang="en-US" dirty="0" smtClean="0"/>
              <a:t>UW–Madison</a:t>
            </a:r>
            <a:endParaRPr lang="en-US" dirty="0"/>
          </a:p>
          <a:p>
            <a:r>
              <a:rPr lang="en-US" dirty="0" smtClean="0"/>
              <a:t>In the midst of a $3.2B campaign, ending in 2020</a:t>
            </a:r>
          </a:p>
          <a:p>
            <a:r>
              <a:rPr lang="en-US" dirty="0" smtClean="0"/>
              <a:t>Staff of 300: 70 development officers, 13 in Data Solutions Team (DW, BI, DA), 13 in Research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154721" y="1268016"/>
            <a:ext cx="3085083" cy="196644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2756" y="3329294"/>
            <a:ext cx="1489014" cy="1630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896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Large Donor Disruption – Overview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3469" y="1268014"/>
            <a:ext cx="4250529" cy="3364707"/>
          </a:xfrm>
        </p:spPr>
        <p:txBody>
          <a:bodyPr>
            <a:normAutofit/>
          </a:bodyPr>
          <a:lstStyle/>
          <a:p>
            <a:r>
              <a:rPr lang="en-US" dirty="0" smtClean="0"/>
              <a:t>Growing wealth inequality</a:t>
            </a:r>
          </a:p>
          <a:p>
            <a:r>
              <a:rPr lang="en-US" dirty="0" smtClean="0"/>
              <a:t>Deviation from 80/20</a:t>
            </a:r>
          </a:p>
          <a:p>
            <a:r>
              <a:rPr lang="en-US" dirty="0" smtClean="0"/>
              <a:t>Large gifts in the news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46928" y="1268015"/>
            <a:ext cx="4233904" cy="365534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dirty="0" smtClean="0"/>
              <a:t>Insights from Wealth-X’s </a:t>
            </a:r>
            <a:r>
              <a:rPr lang="en-US" sz="1600" i="1" dirty="0" smtClean="0"/>
              <a:t>World Ultra Wealth Report</a:t>
            </a:r>
            <a:r>
              <a:rPr lang="en-US" sz="1600" dirty="0" smtClean="0"/>
              <a:t> (2018):</a:t>
            </a:r>
          </a:p>
          <a:p>
            <a:pPr marL="342900" indent="-342900">
              <a:buAutoNum type="arabicPeriod"/>
            </a:pPr>
            <a:r>
              <a:rPr lang="en-US" sz="1600" b="1" i="1" dirty="0" smtClean="0"/>
              <a:t>Philanthropic </a:t>
            </a:r>
            <a:r>
              <a:rPr lang="en-US" sz="1600" b="1" i="1" dirty="0"/>
              <a:t>activity </a:t>
            </a:r>
            <a:r>
              <a:rPr lang="en-US" sz="1600" i="1" dirty="0"/>
              <a:t>is now </a:t>
            </a:r>
            <a:r>
              <a:rPr lang="en-US" sz="1600" i="1" dirty="0" smtClean="0"/>
              <a:t>one </a:t>
            </a:r>
            <a:r>
              <a:rPr lang="en-US" sz="1600" i="1" dirty="0"/>
              <a:t>of the </a:t>
            </a:r>
            <a:r>
              <a:rPr lang="en-US" sz="1600" b="1" i="1" dirty="0"/>
              <a:t>main interests of the </a:t>
            </a:r>
            <a:r>
              <a:rPr lang="en-US" sz="1600" b="1" i="1" dirty="0" smtClean="0"/>
              <a:t>ultra wealthy.</a:t>
            </a:r>
          </a:p>
          <a:p>
            <a:pPr marL="342900" indent="-342900">
              <a:buAutoNum type="arabicPeriod"/>
            </a:pPr>
            <a:r>
              <a:rPr lang="en-US" sz="1600" i="1" dirty="0" smtClean="0"/>
              <a:t>The </a:t>
            </a:r>
            <a:r>
              <a:rPr lang="en-US" sz="1600" b="1" i="1" dirty="0"/>
              <a:t>Giving Pledge</a:t>
            </a:r>
            <a:r>
              <a:rPr lang="en-US" sz="1600" i="1" dirty="0"/>
              <a:t> </a:t>
            </a:r>
            <a:r>
              <a:rPr lang="en-US" sz="1600" i="1" dirty="0" smtClean="0"/>
              <a:t>points </a:t>
            </a:r>
            <a:r>
              <a:rPr lang="en-US" sz="1600" i="1" dirty="0"/>
              <a:t>to an increasing </a:t>
            </a:r>
            <a:r>
              <a:rPr lang="en-US" sz="1600" i="1" dirty="0" smtClean="0"/>
              <a:t>awareness that the ultra wealthy</a:t>
            </a:r>
            <a:r>
              <a:rPr lang="en-US" sz="1600" b="1" i="1" dirty="0" smtClean="0"/>
              <a:t> need </a:t>
            </a:r>
            <a:r>
              <a:rPr lang="en-US" sz="1600" b="1" i="1" dirty="0"/>
              <a:t>to be seen to be giving something back to </a:t>
            </a:r>
            <a:r>
              <a:rPr lang="en-US" sz="1600" b="1" i="1" dirty="0" smtClean="0"/>
              <a:t>society</a:t>
            </a:r>
            <a:r>
              <a:rPr lang="en-US" sz="1600" i="1" dirty="0" smtClean="0"/>
              <a:t>. </a:t>
            </a:r>
          </a:p>
          <a:p>
            <a:pPr marL="342900" indent="-342900">
              <a:buAutoNum type="arabicPeriod"/>
            </a:pPr>
            <a:r>
              <a:rPr lang="en-US" sz="1600" i="1" dirty="0" smtClean="0"/>
              <a:t>There is a </a:t>
            </a:r>
            <a:r>
              <a:rPr lang="en-US" sz="1600" b="1" i="1" dirty="0" smtClean="0"/>
              <a:t>growing </a:t>
            </a:r>
            <a:r>
              <a:rPr lang="en-US" sz="1600" b="1" i="1" dirty="0"/>
              <a:t>popularity of alternative methods of philanthropy</a:t>
            </a:r>
            <a:r>
              <a:rPr lang="en-US" sz="1600" i="1" dirty="0"/>
              <a:t>, such as </a:t>
            </a:r>
            <a:r>
              <a:rPr lang="en-US" sz="1600" b="1" i="1" dirty="0" smtClean="0"/>
              <a:t>donor-advised funds</a:t>
            </a:r>
            <a:r>
              <a:rPr lang="en-US" sz="1600" i="1" dirty="0" smtClean="0"/>
              <a:t> </a:t>
            </a:r>
            <a:r>
              <a:rPr lang="en-US" sz="1600" i="1" dirty="0"/>
              <a:t>and </a:t>
            </a:r>
            <a:r>
              <a:rPr lang="en-US" sz="1600" b="1" i="1" dirty="0"/>
              <a:t>impact investment vehicles</a:t>
            </a:r>
            <a:r>
              <a:rPr lang="en-US" sz="1600" i="1" dirty="0"/>
              <a:t>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2943" y="2710579"/>
            <a:ext cx="2407246" cy="103323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78" y="3210613"/>
            <a:ext cx="2092421" cy="117738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2890" y="3902697"/>
            <a:ext cx="2407296" cy="73002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49896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Large Donor Disruption – IRS Data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29784" y="1268016"/>
            <a:ext cx="3423682" cy="3364707"/>
          </a:xfrm>
        </p:spPr>
        <p:txBody>
          <a:bodyPr/>
          <a:lstStyle/>
          <a:p>
            <a:r>
              <a:rPr lang="en-US" dirty="0" smtClean="0"/>
              <a:t>Tax return data is available by </a:t>
            </a:r>
            <a:r>
              <a:rPr lang="en-US" dirty="0" smtClean="0"/>
              <a:t>ZIP</a:t>
            </a:r>
          </a:p>
          <a:p>
            <a:pPr lvl="1"/>
            <a:r>
              <a:rPr lang="en-US" dirty="0" smtClean="0"/>
              <a:t>Aside: useful in ML</a:t>
            </a:r>
            <a:endParaRPr lang="en-US" dirty="0" smtClean="0"/>
          </a:p>
          <a:p>
            <a:r>
              <a:rPr lang="en-US" dirty="0" smtClean="0"/>
              <a:t>How does the 80/20 “rule” hold up using charitable contributions on tax returns?</a:t>
            </a:r>
          </a:p>
          <a:p>
            <a:r>
              <a:rPr lang="en-US" dirty="0" smtClean="0"/>
              <a:t>What does this tell us about large donors?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480991" y="1268016"/>
            <a:ext cx="4583906" cy="3437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452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784" y="59993"/>
            <a:ext cx="8484432" cy="994172"/>
          </a:xfrm>
        </p:spPr>
        <p:txBody>
          <a:bodyPr anchor="t"/>
          <a:lstStyle/>
          <a:p>
            <a:r>
              <a:rPr lang="en-US" dirty="0" smtClean="0"/>
              <a:t>Large Donor Disruption – WFAA Data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000656" y="1085038"/>
            <a:ext cx="204428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WFAA giving deviates from Pareto 80/20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Trending toward larger deviation</a:t>
            </a:r>
            <a:endParaRPr lang="en-US" sz="2000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29784" y="847271"/>
            <a:ext cx="6492240" cy="405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280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Large Donor Disruption – Opinions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Large donors have always been important, but their importance is increasing</a:t>
            </a:r>
          </a:p>
          <a:p>
            <a:pPr lvl="1"/>
            <a:r>
              <a:rPr lang="en-US" dirty="0" smtClean="0"/>
              <a:t>Also evident in HRC 2016 campaign contributions</a:t>
            </a:r>
          </a:p>
          <a:p>
            <a:r>
              <a:rPr lang="en-US" dirty="0" smtClean="0"/>
              <a:t>Most organizations will have good data on these donors, but might lack ways of analyzing it</a:t>
            </a:r>
          </a:p>
          <a:p>
            <a:pPr lvl="1"/>
            <a:r>
              <a:rPr lang="en-US" dirty="0" smtClean="0"/>
              <a:t>What’s the dependent variable?</a:t>
            </a:r>
          </a:p>
          <a:p>
            <a:r>
              <a:rPr lang="en-US" dirty="0" smtClean="0"/>
              <a:t>What you learn about large donors today will help you tomorrow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9376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Unsupervised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9155" y="1125877"/>
            <a:ext cx="8484432" cy="3558817"/>
          </a:xfrm>
        </p:spPr>
        <p:txBody>
          <a:bodyPr/>
          <a:lstStyle/>
          <a:p>
            <a:r>
              <a:rPr lang="en-US" dirty="0" smtClean="0"/>
              <a:t>We have </a:t>
            </a:r>
            <a:r>
              <a:rPr lang="en-US" dirty="0" smtClean="0">
                <a:latin typeface="Consolas" panose="020B0609020204030204" pitchFamily="49" charset="0"/>
              </a:rPr>
              <a:t>X</a:t>
            </a:r>
            <a:r>
              <a:rPr lang="en-US" dirty="0" smtClean="0"/>
              <a:t> (data set), but no </a:t>
            </a:r>
            <a:r>
              <a:rPr lang="en-US" dirty="0" smtClean="0">
                <a:latin typeface="Consolas" panose="020B0609020204030204" pitchFamily="49" charset="0"/>
              </a:rPr>
              <a:t>y</a:t>
            </a:r>
            <a:r>
              <a:rPr lang="en-US" dirty="0" smtClean="0"/>
              <a:t> for classification or regression</a:t>
            </a:r>
          </a:p>
          <a:p>
            <a:r>
              <a:rPr lang="en-US" dirty="0" smtClean="0"/>
              <a:t>What can we learn about the underlying structure of the data?</a:t>
            </a:r>
          </a:p>
          <a:p>
            <a:r>
              <a:rPr lang="en-US" dirty="0" smtClean="0"/>
              <a:t>Great for data exploration and initial analyses, but sometimes difficult to generate out-of-sample predictions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500147"/>
              </p:ext>
            </p:extLst>
          </p:nvPr>
        </p:nvGraphicFramePr>
        <p:xfrm>
          <a:off x="329783" y="2736983"/>
          <a:ext cx="4713987" cy="1586900"/>
        </p:xfrm>
        <a:graphic>
          <a:graphicData uri="http://schemas.openxmlformats.org/drawingml/2006/table">
            <a:tbl>
              <a:tblPr/>
              <a:tblGrid>
                <a:gridCol w="788797">
                  <a:extLst>
                    <a:ext uri="{9D8B030D-6E8A-4147-A177-3AD203B41FA5}">
                      <a16:colId xmlns:a16="http://schemas.microsoft.com/office/drawing/2014/main" val="4179934092"/>
                    </a:ext>
                  </a:extLst>
                </a:gridCol>
                <a:gridCol w="1031558">
                  <a:extLst>
                    <a:ext uri="{9D8B030D-6E8A-4147-A177-3AD203B41FA5}">
                      <a16:colId xmlns:a16="http://schemas.microsoft.com/office/drawing/2014/main" val="3096467080"/>
                    </a:ext>
                  </a:extLst>
                </a:gridCol>
                <a:gridCol w="968058">
                  <a:extLst>
                    <a:ext uri="{9D8B030D-6E8A-4147-A177-3AD203B41FA5}">
                      <a16:colId xmlns:a16="http://schemas.microsoft.com/office/drawing/2014/main" val="1650012958"/>
                    </a:ext>
                  </a:extLst>
                </a:gridCol>
                <a:gridCol w="994537">
                  <a:extLst>
                    <a:ext uri="{9D8B030D-6E8A-4147-A177-3AD203B41FA5}">
                      <a16:colId xmlns:a16="http://schemas.microsoft.com/office/drawing/2014/main" val="2615359438"/>
                    </a:ext>
                  </a:extLst>
                </a:gridCol>
                <a:gridCol w="931037">
                  <a:extLst>
                    <a:ext uri="{9D8B030D-6E8A-4147-A177-3AD203B41FA5}">
                      <a16:colId xmlns:a16="http://schemas.microsoft.com/office/drawing/2014/main" val="7980392"/>
                    </a:ext>
                  </a:extLst>
                </a:gridCol>
              </a:tblGrid>
              <a:tr h="2267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y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X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4165960"/>
                  </a:ext>
                </a:extLst>
              </a:tr>
              <a:tr h="226700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dirty="0">
                          <a:solidFill>
                            <a:srgbClr val="FFFFFF"/>
                          </a:solidFill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Species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dirty="0" err="1">
                          <a:solidFill>
                            <a:srgbClr val="FFFFFF"/>
                          </a:solidFill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Sepal.Length</a:t>
                      </a:r>
                      <a:endParaRPr lang="en-US" sz="1300" b="0" i="0" u="none" strike="noStrike" dirty="0">
                        <a:solidFill>
                          <a:srgbClr val="FFFFFF"/>
                        </a:solidFill>
                        <a:effectLst/>
                        <a:latin typeface="Segoe UI Semibold" panose="020B0702040204020203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>
                          <a:solidFill>
                            <a:srgbClr val="FFFFFF"/>
                          </a:solidFill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Sepal.Width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dirty="0" err="1">
                          <a:solidFill>
                            <a:srgbClr val="FFFFFF"/>
                          </a:solidFill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Petal.Length</a:t>
                      </a:r>
                      <a:endParaRPr lang="en-US" sz="1300" b="0" i="0" u="none" strike="noStrike" dirty="0">
                        <a:solidFill>
                          <a:srgbClr val="FFFFFF"/>
                        </a:solidFill>
                        <a:effectLst/>
                        <a:latin typeface="Segoe UI Semibold" panose="020B0702040204020203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dirty="0" err="1">
                          <a:solidFill>
                            <a:srgbClr val="FFFFFF"/>
                          </a:solidFill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Petal.Width</a:t>
                      </a:r>
                      <a:endParaRPr lang="en-US" sz="1300" b="0" i="0" u="none" strike="noStrike" dirty="0">
                        <a:solidFill>
                          <a:srgbClr val="FFFFFF"/>
                        </a:solidFill>
                        <a:effectLst/>
                        <a:latin typeface="Segoe UI Semibold" panose="020B0702040204020203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5962748"/>
                  </a:ext>
                </a:extLst>
              </a:tr>
              <a:tr h="226700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sng" strike="noStrike" dirty="0">
                          <a:solidFill>
                            <a:srgbClr val="C65911"/>
                          </a:solidFill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versicolor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2.2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69768053"/>
                  </a:ext>
                </a:extLst>
              </a:tr>
              <a:tr h="226700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sng" strike="noStrike" dirty="0">
                          <a:solidFill>
                            <a:srgbClr val="C65911"/>
                          </a:solidFill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versicolor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6.1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2.8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1.3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24785359"/>
                  </a:ext>
                </a:extLst>
              </a:tr>
              <a:tr h="226700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sng" strike="noStrike" dirty="0" err="1">
                          <a:solidFill>
                            <a:srgbClr val="2F75B5"/>
                          </a:solidFill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setosa</a:t>
                      </a:r>
                      <a:endParaRPr lang="en-US" sz="1300" b="0" i="0" u="sng" strike="noStrike" dirty="0">
                        <a:solidFill>
                          <a:srgbClr val="2F75B5"/>
                        </a:solidFill>
                        <a:effectLst/>
                        <a:latin typeface="Segoe UI Semibold" panose="020B0702040204020203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5.1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3.8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1.9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7058007"/>
                  </a:ext>
                </a:extLst>
              </a:tr>
              <a:tr h="226700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sng" strike="noStrike" dirty="0" err="1">
                          <a:solidFill>
                            <a:srgbClr val="2F75B5"/>
                          </a:solidFill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setosa</a:t>
                      </a:r>
                      <a:endParaRPr lang="en-US" sz="1300" b="0" i="0" u="sng" strike="noStrike" dirty="0">
                        <a:solidFill>
                          <a:srgbClr val="2F75B5"/>
                        </a:solidFill>
                        <a:effectLst/>
                        <a:latin typeface="Segoe UI Semibold" panose="020B0702040204020203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5.2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3.4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1.4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54210390"/>
                  </a:ext>
                </a:extLst>
              </a:tr>
              <a:tr h="226700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sng" strike="noStrike" dirty="0" err="1">
                          <a:solidFill>
                            <a:srgbClr val="C00000"/>
                          </a:solidFill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virginica</a:t>
                      </a:r>
                      <a:endParaRPr lang="en-US" sz="1300" b="0" i="0" u="sng" strike="noStrike" dirty="0">
                        <a:solidFill>
                          <a:srgbClr val="C00000"/>
                        </a:solidFill>
                        <a:effectLst/>
                        <a:latin typeface="Segoe UI Semibold" panose="020B0702040204020203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DC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6.3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2.7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4.9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1.8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08379808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215418" y="4392307"/>
            <a:ext cx="362499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Supervised</a:t>
            </a:r>
            <a:r>
              <a:rPr lang="en-US" sz="16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learning (iris): </a:t>
            </a:r>
          </a:p>
          <a:p>
            <a:r>
              <a:rPr lang="en-US" sz="1600" dirty="0" smtClean="0">
                <a:latin typeface="Segoe UI" panose="020B0502040204020203" pitchFamily="34" charset="0"/>
                <a:cs typeface="Segoe UI" panose="020B0502040204020203" pitchFamily="34" charset="0"/>
              </a:rPr>
              <a:t>predict y from X</a:t>
            </a:r>
            <a:endParaRPr lang="en-US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6600796"/>
              </p:ext>
            </p:extLst>
          </p:nvPr>
        </p:nvGraphicFramePr>
        <p:xfrm>
          <a:off x="6918963" y="2736983"/>
          <a:ext cx="1895254" cy="1580971"/>
        </p:xfrm>
        <a:graphic>
          <a:graphicData uri="http://schemas.openxmlformats.org/drawingml/2006/table">
            <a:tbl>
              <a:tblPr/>
              <a:tblGrid>
                <a:gridCol w="511906">
                  <a:extLst>
                    <a:ext uri="{9D8B030D-6E8A-4147-A177-3AD203B41FA5}">
                      <a16:colId xmlns:a16="http://schemas.microsoft.com/office/drawing/2014/main" val="2274863530"/>
                    </a:ext>
                  </a:extLst>
                </a:gridCol>
                <a:gridCol w="657644">
                  <a:extLst>
                    <a:ext uri="{9D8B030D-6E8A-4147-A177-3AD203B41FA5}">
                      <a16:colId xmlns:a16="http://schemas.microsoft.com/office/drawing/2014/main" val="1035217968"/>
                    </a:ext>
                  </a:extLst>
                </a:gridCol>
                <a:gridCol w="725704">
                  <a:extLst>
                    <a:ext uri="{9D8B030D-6E8A-4147-A177-3AD203B41FA5}">
                      <a16:colId xmlns:a16="http://schemas.microsoft.com/office/drawing/2014/main" val="3422948398"/>
                    </a:ext>
                  </a:extLst>
                </a:gridCol>
              </a:tblGrid>
              <a:tr h="225853"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X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0688250"/>
                  </a:ext>
                </a:extLst>
              </a:tr>
              <a:tr h="225853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dirty="0">
                          <a:solidFill>
                            <a:srgbClr val="FFFFFF"/>
                          </a:solidFill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Girth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dirty="0">
                          <a:solidFill>
                            <a:srgbClr val="FFFFFF"/>
                          </a:solidFill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Height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dirty="0">
                          <a:solidFill>
                            <a:srgbClr val="FFFFFF"/>
                          </a:solidFill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Volume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5115064"/>
                  </a:ext>
                </a:extLst>
              </a:tr>
              <a:tr h="225853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10.8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83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19.7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3432085"/>
                  </a:ext>
                </a:extLst>
              </a:tr>
              <a:tr h="225853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72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38.3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0227733"/>
                  </a:ext>
                </a:extLst>
              </a:tr>
              <a:tr h="225853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12.9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85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33.8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35558292"/>
                  </a:ext>
                </a:extLst>
              </a:tr>
              <a:tr h="225853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10.5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72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16.4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7257003"/>
                  </a:ext>
                </a:extLst>
              </a:tr>
              <a:tr h="225853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75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18.2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5949392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4581371" y="4392307"/>
            <a:ext cx="423284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Unsupervised</a:t>
            </a:r>
            <a:r>
              <a:rPr lang="en-US" sz="16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learning (trees): </a:t>
            </a:r>
          </a:p>
          <a:p>
            <a:pPr algn="r"/>
            <a:r>
              <a:rPr lang="en-US" sz="1600" dirty="0" smtClean="0">
                <a:latin typeface="Segoe UI" panose="020B0502040204020203" pitchFamily="34" charset="0"/>
                <a:cs typeface="Segoe UI" panose="020B0502040204020203" pitchFamily="34" charset="0"/>
              </a:rPr>
              <a:t>learn some structure about X</a:t>
            </a:r>
            <a:endParaRPr lang="en-US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5711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AS 2018 PPT Templat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PRA_248433-18_DAS_PPT" id="{4079B0FE-1DAC-FE43-82EA-13E846F73A8B}" vid="{77CFB9E6-B0C4-EA41-B16E-56E02C32151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DAS 2018 PPT Template</Template>
  <TotalTime>962</TotalTime>
  <Words>1453</Words>
  <Application>Microsoft Office PowerPoint</Application>
  <PresentationFormat>On-screen Show (16:9)</PresentationFormat>
  <Paragraphs>276</Paragraphs>
  <Slides>28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5" baseType="lpstr">
      <vt:lpstr>Arial</vt:lpstr>
      <vt:lpstr>Calibri</vt:lpstr>
      <vt:lpstr>Consolas</vt:lpstr>
      <vt:lpstr>Segoe Condensed</vt:lpstr>
      <vt:lpstr>Segoe UI</vt:lpstr>
      <vt:lpstr>Segoe UI Semibold</vt:lpstr>
      <vt:lpstr>DAS 2018 PPT Template</vt:lpstr>
      <vt:lpstr>Generating Insights from Clustering Large Donors</vt:lpstr>
      <vt:lpstr>About this Talk</vt:lpstr>
      <vt:lpstr>About Me</vt:lpstr>
      <vt:lpstr>About WFAA</vt:lpstr>
      <vt:lpstr>Large Donor Disruption – Overview </vt:lpstr>
      <vt:lpstr>Large Donor Disruption – IRS Data</vt:lpstr>
      <vt:lpstr>Large Donor Disruption – WFAA Data</vt:lpstr>
      <vt:lpstr>Large Donor Disruption – Opinions</vt:lpstr>
      <vt:lpstr>Unsupervised Learning</vt:lpstr>
      <vt:lpstr>Using UL: Right and Wrong Times</vt:lpstr>
      <vt:lpstr>Three UL Techniques You Should Know </vt:lpstr>
      <vt:lpstr>K-Means</vt:lpstr>
      <vt:lpstr>K-Means Example</vt:lpstr>
      <vt:lpstr>Hierarchical Clustering</vt:lpstr>
      <vt:lpstr>Hierarchical Clustering Example</vt:lpstr>
      <vt:lpstr>DBSCAN</vt:lpstr>
      <vt:lpstr>DBSCAN Example</vt:lpstr>
      <vt:lpstr>Bonus: Dimensionality Reduction</vt:lpstr>
      <vt:lpstr>Example from WFAA – Setup</vt:lpstr>
      <vt:lpstr>Example from WFAA – Data/Methods</vt:lpstr>
      <vt:lpstr>Example from WFAA – Results</vt:lpstr>
      <vt:lpstr>Example from WFAA – Results</vt:lpstr>
      <vt:lpstr>Example from WFAA – Implementation</vt:lpstr>
      <vt:lpstr>Wrapping Up – Large Donors</vt:lpstr>
      <vt:lpstr>Wrapping Up – UL</vt:lpstr>
      <vt:lpstr>Wrapping Up</vt:lpstr>
      <vt:lpstr>Questions?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goes here</dc:title>
  <dc:creator>Fisher, Krysten</dc:creator>
  <cp:lastModifiedBy>Brad Stieber</cp:lastModifiedBy>
  <cp:revision>244</cp:revision>
  <dcterms:created xsi:type="dcterms:W3CDTF">2018-04-11T13:46:40Z</dcterms:created>
  <dcterms:modified xsi:type="dcterms:W3CDTF">2019-05-17T17:01:28Z</dcterms:modified>
</cp:coreProperties>
</file>